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1" r:id="rId4"/>
    <p:sldId id="310" r:id="rId5"/>
    <p:sldId id="312" r:id="rId6"/>
    <p:sldId id="313" r:id="rId7"/>
    <p:sldId id="257" r:id="rId8"/>
    <p:sldId id="258" r:id="rId9"/>
    <p:sldId id="290" r:id="rId10"/>
    <p:sldId id="259" r:id="rId11"/>
    <p:sldId id="289" r:id="rId12"/>
    <p:sldId id="302" r:id="rId13"/>
    <p:sldId id="293" r:id="rId14"/>
    <p:sldId id="294" r:id="rId15"/>
    <p:sldId id="291" r:id="rId16"/>
    <p:sldId id="295" r:id="rId17"/>
    <p:sldId id="296" r:id="rId18"/>
    <p:sldId id="297" r:id="rId19"/>
    <p:sldId id="298" r:id="rId20"/>
    <p:sldId id="299" r:id="rId21"/>
    <p:sldId id="300" r:id="rId22"/>
    <p:sldId id="260" r:id="rId23"/>
    <p:sldId id="261" r:id="rId24"/>
    <p:sldId id="292" r:id="rId25"/>
    <p:sldId id="262" r:id="rId26"/>
    <p:sldId id="263" r:id="rId27"/>
    <p:sldId id="301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303" r:id="rId41"/>
    <p:sldId id="304" r:id="rId42"/>
    <p:sldId id="30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306" r:id="rId53"/>
    <p:sldId id="285" r:id="rId54"/>
    <p:sldId id="286" r:id="rId55"/>
    <p:sldId id="287" r:id="rId56"/>
    <p:sldId id="307" r:id="rId57"/>
    <p:sldId id="308" r:id="rId58"/>
    <p:sldId id="28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22T19:55:39.60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F3A3905F-6B9F-9D47-84E6-27138A7A4092}" emma:medium="tactile" emma:mode="ink">
          <msink:context xmlns:msink="http://schemas.microsoft.com/ink/2010/main" type="writingRegion" rotatedBoundingBox="5300,7929 5802,7929 5802,8385 5300,8385"/>
        </emma:interpretation>
      </emma:emma>
    </inkml:annotationXML>
    <inkml:traceGroup>
      <inkml:annotationXML>
        <emma:emma xmlns:emma="http://www.w3.org/2003/04/emma" version="1.0">
          <emma:interpretation id="{70FE9CEF-59A6-C14E-85A5-27A833987195}" emma:medium="tactile" emma:mode="ink">
            <msink:context xmlns:msink="http://schemas.microsoft.com/ink/2010/main" type="paragraph" rotatedBoundingBox="5300,7929 5802,7929 5802,8385 5300,8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9273F1-1819-2243-91CA-EB71F8E662D2}" emma:medium="tactile" emma:mode="ink">
              <msink:context xmlns:msink="http://schemas.microsoft.com/ink/2010/main" type="line" rotatedBoundingBox="5300,7929 5802,7929 5802,8385 5300,8385"/>
            </emma:interpretation>
          </emma:emma>
        </inkml:annotationXML>
        <inkml:traceGroup>
          <inkml:annotationXML>
            <emma:emma xmlns:emma="http://www.w3.org/2003/04/emma" version="1.0">
              <emma:interpretation id="{987BE4AD-75D1-2F48-8C6D-96CF171B2DB7}" emma:medium="tactile" emma:mode="ink">
                <msink:context xmlns:msink="http://schemas.microsoft.com/ink/2010/main" type="inkWord" rotatedBoundingBox="5300,7929 5315,7929 5315,7944 5300,7944"/>
              </emma:interpretation>
            </emma:emma>
          </inkml:annotationXML>
          <inkml:trace contextRef="#ctx0" brushRef="#br0">-487-440 24575,'0'0'0</inkml:trace>
        </inkml:traceGroup>
        <inkml:traceGroup>
          <inkml:annotationXML>
            <emma:emma xmlns:emma="http://www.w3.org/2003/04/emma" version="1.0">
              <emma:interpretation id="{1C53C838-D234-E744-A0EB-47A65EF5CB71}" emma:medium="tactile" emma:mode="ink">
                <msink:context xmlns:msink="http://schemas.microsoft.com/ink/2010/main" type="inkWord" rotatedBoundingBox="5625,8323 5802,8323 5802,8385 5625,8385"/>
              </emma:interpretation>
            </emma:emma>
          </inkml:annotationXML>
          <inkml:trace contextRef="#ctx0" brushRef="#br0">0 1 24575,'0'0'0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22T19:55:40.9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C8EB6-3367-1E42-BC39-C7BCB723A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76DE7A-4DA7-F245-99E5-992377257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7225D1-0632-974B-974A-169F1EFD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94D92A-FED3-704F-92DE-191813D1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EC4A94-2DCE-B546-87F3-54737012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8AF9B-C2AC-E245-8484-185030C5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670319-FEA4-614D-8D3A-B7BDD1C70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80A82D-5994-E546-8101-6737B6E5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3507E-4109-4845-9AE9-0586A580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FC6AB-1A3E-D340-9662-799411C0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06ECD1-9DAA-724C-ABA9-C592B766A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C0649D-F842-9244-80F3-13663D5C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2D5BD6-62D2-9B48-AE18-8787F724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077A1-0F95-2646-8916-B2616F5C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838E2-BDBC-2A4A-AC31-991960E9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5C0A5-B4DE-A948-9B67-4BB5FD3F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65B3E-0222-3543-8FD2-B1584C68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F8FE-CDE3-9C40-9647-D1D2816F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B963E-1477-5A4B-81C7-AF5D72EE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F55A59-BCDD-8B41-8F8D-0CC32DE3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EB63A-A0ED-C247-AF36-27797B99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51DA4A-13F0-EC48-87D2-E434160F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9B3A45-0ACB-D149-90B5-59828CFF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CFAE1-67EF-4343-BB59-C46FBE48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64EF5D-B453-D14B-8DF5-BC2F151A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B802D-F9CC-E84D-9FAA-584747D1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3C8FD0-8AD5-064F-9178-EADBC8565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63C408-C9CE-4D46-8405-E26CB898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E8F4C7-75A7-BA4E-80A4-0F5631D3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A51E3C-8C65-DB43-81DC-0A983D8E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89AA8F-C5D6-CC45-B703-625F0C8C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5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ED4B6-2F05-214F-A4E3-4B72194E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8D910-2087-AF4B-9C36-A99923D97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7F3665-4B0E-904F-B075-0BCBD9594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4B54D1-70D8-5E4D-94DC-35B79ECCB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04C03E-7057-3247-B159-4788DB302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9170F4-2DCD-6642-A8C1-2A68C295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D8851B-5746-EA47-BBC1-9F379E66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83DFA6-02E5-A646-B3FF-FDBFBECB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0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8C6D6-B8C3-804C-998F-68BE5E6C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787B0-F5CF-9842-B4F5-74BF126C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75AA12-1B94-C94D-834C-06FAE400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B95B4A-DE4C-7342-B137-14510AA1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01E362-4A80-3944-AB40-29E88A61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CFB5F9-6B24-554C-BF38-C7DC2E77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CCD8F7-2E47-414F-A3A1-4E8A9262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5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E6AE4-D8F3-F640-B401-EEB8A76E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B062D-3F92-014E-A69F-179017BC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0E1621-50AF-4A4B-B829-BE93EBE49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330C9F-E465-A240-AD9B-DA0C6D3B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8C84A7-FED8-A149-8B96-C49163AF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97382F-1F8D-9041-A21A-37221C1F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90455-4227-4840-8D1C-A33AE9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B20613-6503-CA47-8257-16E617BE0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12166A-CF81-0B42-B617-6267ADA5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BDE78D-80F5-DC41-AB67-9AC8658C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E1D04A-4A26-FF49-A890-C58C259D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BD478-C056-2342-8C21-3087BC27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2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D194EC-21BC-CA4E-8A5D-4CD28AD2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A19799-700D-EC40-A3BF-9BA164FC5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12F7F-17DC-254D-9796-BA8B7AD16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866D-A813-2C44-A994-C4A23859B03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9785D6-11F0-E846-9B52-21A8784BF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FCFB46-20A1-0C44-A0BA-FE2ED8C2C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B695-9B2A-A94D-A27D-E2F3F44F5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35675-184F-EE4B-9C99-E6B2BC570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395" y="1122363"/>
            <a:ext cx="10861841" cy="2387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Accident and Life Support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Advanced Trauma Life Support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(ATLS)</a:t>
            </a: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E9DD3-D068-DF4D-A2F4-2B16404B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95"/>
            <a:ext cx="10515600" cy="75197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1-TRIAGE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C78CBF-CD5D-F447-A287-5F6CE18F1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47" y="1353553"/>
            <a:ext cx="11714079" cy="53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9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156E5-72A8-244E-83BD-A8D28184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79" y="0"/>
            <a:ext cx="10515600" cy="93578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2- </a:t>
            </a:r>
            <a:r>
              <a:rPr lang="en-US" sz="4800" b="1" dirty="0">
                <a:solidFill>
                  <a:srgbClr val="C00000"/>
                </a:solidFill>
              </a:rPr>
              <a:t>TRIAGE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9394A08-F4D7-5244-848D-A7B3AF5B2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11" y="935789"/>
            <a:ext cx="11857789" cy="564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96D705-A071-A943-A5A2-CC2750C2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47" y="150396"/>
            <a:ext cx="11212764" cy="67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3A1192-E52F-8141-8CC8-1296A0CC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0" y="167105"/>
            <a:ext cx="11513553" cy="66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4F6C83-8E71-634E-8016-3B5E0ABB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1" y="133684"/>
            <a:ext cx="11513551" cy="64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3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F9E11-583F-9747-B240-5B2E90F1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95" y="217237"/>
            <a:ext cx="10515600" cy="71855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/>
            </a: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>
                <a:solidFill>
                  <a:schemeClr val="accent1"/>
                </a:solidFill>
              </a:rPr>
              <a:t>Field Triage – Color Coding</a:t>
            </a:r>
            <a:br>
              <a:rPr lang="en-US" sz="4800" b="1" dirty="0">
                <a:solidFill>
                  <a:schemeClr val="accent1"/>
                </a:solidFill>
              </a:rPr>
            </a:b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95D1E-4BE0-9348-895A-66A3B362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59" y="935789"/>
            <a:ext cx="11680656" cy="566486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Triage</a:t>
            </a:r>
            <a:r>
              <a:rPr lang="en-US" sz="3600" b="1" dirty="0"/>
              <a:t> means sorting of patients according to injury severity and need for transport.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RED</a:t>
            </a:r>
            <a:r>
              <a:rPr lang="en-US" sz="3600" b="1" dirty="0"/>
              <a:t> : most critically injured patients- need immediate transfer to hospital.</a:t>
            </a:r>
          </a:p>
          <a:p>
            <a:r>
              <a:rPr lang="en-US" sz="4400" b="1" dirty="0">
                <a:solidFill>
                  <a:schemeClr val="accent4"/>
                </a:solidFill>
              </a:rPr>
              <a:t>YELLOW</a:t>
            </a:r>
            <a:r>
              <a:rPr lang="en-US" sz="3600" b="1" dirty="0"/>
              <a:t> : less critically injured patients- delayed transfer to hospital without endangering life.</a:t>
            </a:r>
          </a:p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3600" b="1" dirty="0"/>
              <a:t> : no life/ limb threatening injury- patient ambulatory, may not need primary treatment</a:t>
            </a:r>
          </a:p>
          <a:p>
            <a:r>
              <a:rPr lang="en-US" sz="3600" b="1" dirty="0"/>
              <a:t> </a:t>
            </a:r>
            <a:r>
              <a:rPr lang="en-US" sz="4400" b="1" dirty="0"/>
              <a:t>BLACK</a:t>
            </a:r>
            <a:r>
              <a:rPr lang="en-US" sz="3600" b="1" dirty="0"/>
              <a:t> : dead patients.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xmlns="" id="{6B02CD74-7D3E-7A47-AC10-636C76516F00}"/>
                  </a:ext>
                </a:extLst>
              </p14:cNvPr>
              <p14:cNvContentPartPr/>
              <p14:nvPr/>
            </p14:nvContentPartPr>
            <p14:xfrm>
              <a:off x="1906220" y="2853906"/>
              <a:ext cx="175680" cy="15912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6B02CD74-7D3E-7A47-AC10-636C76516F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7220" y="2844546"/>
                <a:ext cx="194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A5A2ACBD-253C-484B-856A-852B0A24339B}"/>
                  </a:ext>
                </a:extLst>
              </p14:cNvPr>
              <p14:cNvContentPartPr/>
              <p14:nvPr/>
            </p14:nvContentPartPr>
            <p14:xfrm>
              <a:off x="2066420" y="299646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A2ACBD-253C-484B-856A-852B0A243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7060" y="2987106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22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1827F5-F977-2043-B648-DDB89F76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0"/>
            <a:ext cx="12048289" cy="69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DC71BB-CDD6-0546-8A47-A24F47F84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1" y="0"/>
            <a:ext cx="10694737" cy="65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6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AC87FE-D048-844D-BF8B-AA0D326C2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47" y="233946"/>
            <a:ext cx="10293685" cy="62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B3B32B-8993-4E4E-A8BB-8BEC0898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267367"/>
            <a:ext cx="10109868" cy="62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7A8AD-A087-0C43-AF9A-8F4EB09D9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079" y="367632"/>
            <a:ext cx="11513553" cy="580933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䖜䀑䒐䀑"/>
            </a:pP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5400" b="1" dirty="0">
                <a:solidFill>
                  <a:srgbClr val="C00000"/>
                </a:solidFill>
              </a:rPr>
              <a:t>ATLS</a:t>
            </a:r>
            <a:r>
              <a:rPr lang="en-US" sz="4000" b="1" dirty="0">
                <a:solidFill>
                  <a:schemeClr val="accent1"/>
                </a:solidFill>
              </a:rPr>
              <a:t> has its origin in the Unites States in 1976, when James K </a:t>
            </a:r>
            <a:r>
              <a:rPr lang="en-US" sz="4000" b="1" dirty="0" err="1">
                <a:solidFill>
                  <a:schemeClr val="accent1"/>
                </a:solidFill>
              </a:rPr>
              <a:t>Styner</a:t>
            </a:r>
            <a:r>
              <a:rPr lang="en-US" sz="4000" b="1" dirty="0">
                <a:solidFill>
                  <a:schemeClr val="accent1"/>
                </a:solidFill>
              </a:rPr>
              <a:t>  an Orthopedic surgeon piloting a light aircraft , crashed his plane into a field in Nebraska.</a:t>
            </a:r>
          </a:p>
          <a:p>
            <a:pPr algn="just">
              <a:buFont typeface="Wingdings" pitchFamily="2" charset="2"/>
              <a:buChar char="§䖜䀑䒐䀑"/>
            </a:pPr>
            <a:r>
              <a:rPr lang="en-US" sz="4000" b="1" dirty="0">
                <a:solidFill>
                  <a:schemeClr val="accent1"/>
                </a:solidFill>
              </a:rPr>
              <a:t> His wife was killed instantly and three of his four children sustained critical injuries.</a:t>
            </a:r>
          </a:p>
          <a:p>
            <a:pPr algn="just">
              <a:buFont typeface="Wingdings" pitchFamily="2" charset="2"/>
              <a:buChar char="§䖜䀑䒐䀑"/>
            </a:pPr>
            <a:r>
              <a:rPr lang="en-US" sz="4000" b="1" dirty="0">
                <a:solidFill>
                  <a:schemeClr val="accent1"/>
                </a:solidFill>
              </a:rPr>
              <a:t>Dr </a:t>
            </a:r>
            <a:r>
              <a:rPr lang="en-US" sz="4000" b="1" dirty="0" err="1">
                <a:solidFill>
                  <a:schemeClr val="accent1"/>
                </a:solidFill>
              </a:rPr>
              <a:t>Styner</a:t>
            </a:r>
            <a:r>
              <a:rPr lang="en-US" sz="4000" b="1" dirty="0">
                <a:solidFill>
                  <a:schemeClr val="accent1"/>
                </a:solidFill>
              </a:rPr>
              <a:t> had to transport them to nearest hospital.</a:t>
            </a:r>
          </a:p>
          <a:p>
            <a:pPr algn="just">
              <a:buFont typeface="Wingdings" pitchFamily="2" charset="2"/>
              <a:buChar char="§䖜䀑䒐䀑"/>
            </a:pPr>
            <a:r>
              <a:rPr lang="en-US" sz="4000" b="1" dirty="0">
                <a:solidFill>
                  <a:schemeClr val="accent1"/>
                </a:solidFill>
              </a:rPr>
              <a:t> Upon arrival, he found that the emergency care provided at the small regional hospital where they were treated was inadequate and inappropriate.</a:t>
            </a:r>
          </a:p>
        </p:txBody>
      </p:sp>
    </p:spTree>
    <p:extLst>
      <p:ext uri="{BB962C8B-B14F-4D97-AF65-F5344CB8AC3E}">
        <p14:creationId xmlns:p14="http://schemas.microsoft.com/office/powerpoint/2010/main" val="339913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C94349-C7FF-7B4E-902D-81770419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47" y="116974"/>
            <a:ext cx="10444079" cy="64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840325-E2D8-E444-A0EB-4E7492AE4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11" y="150395"/>
            <a:ext cx="9625263" cy="65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7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95556-AB86-6949-8D3E-88114AC0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74"/>
            <a:ext cx="10515600" cy="80210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PRIMARY SURVEY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C154557-95D1-164F-9E28-2B3DBAC3E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79" y="919079"/>
            <a:ext cx="11630525" cy="57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B406E-0D40-2747-A3CE-796C6EE2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578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3- PRIMARY SURVEY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22E3D40-3247-D345-829F-354FC2778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315" y="935790"/>
            <a:ext cx="11413289" cy="55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836848-347C-C647-97F1-915E176B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1" y="217236"/>
            <a:ext cx="11663946" cy="6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4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1EC35-D2BC-9743-8FA8-0FB76F21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59"/>
            <a:ext cx="10515600" cy="81881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Airway Management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8874BF0-33FF-7B4C-815D-5DF469105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069475"/>
            <a:ext cx="11546974" cy="56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07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ADA66-55D7-384D-BB0B-EECE4D02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17"/>
            <a:ext cx="10515600" cy="88565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Protection of Spinal Cord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0B19165-C9EF-FC45-9B51-F86857288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069475"/>
            <a:ext cx="11413289" cy="57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4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B79F3C-05AD-7946-989E-DA4D77A0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05" y="200526"/>
            <a:ext cx="10393948" cy="62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47B8F-EEAA-7C4F-A671-9BF9185B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4" y="133685"/>
            <a:ext cx="10515600" cy="86894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Airway Management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2543B94-C3FB-3C41-BEF3-15C0BD9B4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16" y="1002632"/>
            <a:ext cx="11647237" cy="57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89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D2F50-2D6A-084F-BCB2-88A63D39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27"/>
            <a:ext cx="10515600" cy="70184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Airway management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069AD9C-6891-9640-A405-343F424A7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91" y="902369"/>
            <a:ext cx="11958053" cy="59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C23FF-A99B-BE4A-A4F4-752848D2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ATLS History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2784B71-EEA4-994B-A449-7325819AC1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737" y="1825625"/>
            <a:ext cx="5485063" cy="467477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93BCA18-3DC1-1F42-A4B5-2C547F405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8725" y="1825625"/>
            <a:ext cx="5472196" cy="46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88DF5-93A3-3A4D-9782-4B8745E0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578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Airway management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539FC84-3DB2-5445-9B94-CE305F474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47" y="935788"/>
            <a:ext cx="11714079" cy="57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74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3EBB9-EF80-9C4E-81F3-871128FD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84"/>
            <a:ext cx="10515600" cy="7352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Airway management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AECB2E1-A478-C841-828E-BE9712F019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03685"/>
            <a:ext cx="12031579" cy="36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7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95DC0-6C02-E445-B4B8-FBEB7520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Endotracheal Intubation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320386C-2E5A-8748-A6E9-01E137EA0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42" y="1353552"/>
            <a:ext cx="11546974" cy="55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7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A361C-DA76-BF44-9DE5-FA2F5FD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11" y="200526"/>
            <a:ext cx="11019589" cy="91059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Airway management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D82007B-D431-B94D-B7CE-A51C7F9E6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26" y="1111121"/>
            <a:ext cx="11730789" cy="56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3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5D628-CC61-314C-ADC4-AF67B895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55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BREATHING and VENTILATION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184EE94-D7E6-E042-9A4F-6C4775F84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89" y="835528"/>
            <a:ext cx="11730789" cy="60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54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97117-095F-3B48-A267-14533D68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47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BREATHING and VENTILATION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DD77790-CFB5-FE4F-B996-38C95722E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59" y="1069474"/>
            <a:ext cx="11714078" cy="57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49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EB1B7-37EE-C345-9DAA-6364BEE5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26" y="1"/>
            <a:ext cx="10515600" cy="90236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BREATHING and VENTILATION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935EE0D-2D5D-F34E-A818-79123BBAA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32" y="718552"/>
            <a:ext cx="11707394" cy="55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03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736AE-9A1B-954B-9AA4-1E90FF89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4" y="1"/>
            <a:ext cx="10515600" cy="88565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BREATHING and VENTILATION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FD1B8F6-31EE-1947-B84D-7187B8D37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88" y="885659"/>
            <a:ext cx="11714079" cy="57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76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15300-EB6C-6E49-8834-28B9B239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921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BREATHING and VENTILATION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2514460-CB90-E245-A2E6-4A95A5DCA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79" y="969211"/>
            <a:ext cx="11446709" cy="56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6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02160-2109-D14F-BD82-82AE8D60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27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BREATHING and VENTILATION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E0AFF84-391A-0447-BFE4-CEBF4ACAC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22" y="1052762"/>
            <a:ext cx="11580394" cy="5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546437-4803-AF45-BE5E-59F6C20E4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158" y="334211"/>
            <a:ext cx="11229473" cy="62998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䖜䀑䒐䀑"/>
            </a:pPr>
            <a:r>
              <a:rPr lang="en-US" sz="3600" b="1" dirty="0">
                <a:solidFill>
                  <a:schemeClr val="accent1"/>
                </a:solidFill>
              </a:rPr>
              <a:t> The initial ATLS course was held in 1978.</a:t>
            </a:r>
          </a:p>
          <a:p>
            <a:pPr algn="just">
              <a:buFont typeface="Wingdings" pitchFamily="2" charset="2"/>
              <a:buChar char="§䖜䀑䒐䀑"/>
            </a:pPr>
            <a:r>
              <a:rPr lang="en-US" sz="3600" b="1" dirty="0">
                <a:solidFill>
                  <a:schemeClr val="accent1"/>
                </a:solidFill>
              </a:rPr>
              <a:t> In 1980, </a:t>
            </a:r>
            <a:r>
              <a:rPr lang="en-US" sz="3600" b="1" dirty="0">
                <a:solidFill>
                  <a:srgbClr val="C00000"/>
                </a:solidFill>
              </a:rPr>
              <a:t>the American College of Surgeons Committee on Trauma </a:t>
            </a:r>
            <a:r>
              <a:rPr lang="en-US" sz="3600" b="1" dirty="0">
                <a:solidFill>
                  <a:schemeClr val="accent1"/>
                </a:solidFill>
              </a:rPr>
              <a:t>adopted  ATLS and began US and international dissemination of the course,</a:t>
            </a:r>
          </a:p>
          <a:p>
            <a:pPr algn="just">
              <a:buFont typeface="Wingdings" pitchFamily="2" charset="2"/>
              <a:buChar char="§䖜䀑䒐䀑"/>
            </a:pPr>
            <a:r>
              <a:rPr lang="en-US" sz="3600" b="1" dirty="0" err="1">
                <a:solidFill>
                  <a:schemeClr val="accent1"/>
                </a:solidFill>
              </a:rPr>
              <a:t>Styner</a:t>
            </a:r>
            <a:r>
              <a:rPr lang="en-US" sz="3600" b="1" dirty="0">
                <a:solidFill>
                  <a:schemeClr val="accent1"/>
                </a:solidFill>
              </a:rPr>
              <a:t> himself was </a:t>
            </a:r>
            <a:r>
              <a:rPr lang="en-US" sz="3600" b="1" dirty="0" err="1">
                <a:solidFill>
                  <a:schemeClr val="accent1"/>
                </a:solidFill>
              </a:rPr>
              <a:t>recertified</a:t>
            </a:r>
            <a:r>
              <a:rPr lang="en-US" sz="3600" b="1" dirty="0">
                <a:solidFill>
                  <a:schemeClr val="accent1"/>
                </a:solidFill>
              </a:rPr>
              <a:t> as an ATLS  instructor in Nottingham in the United Kingdom.</a:t>
            </a:r>
          </a:p>
          <a:p>
            <a:pPr algn="just">
              <a:buFont typeface="Wingdings" pitchFamily="2" charset="2"/>
              <a:buChar char="§䖜䀑䒐䀑"/>
            </a:pPr>
            <a:r>
              <a:rPr lang="en-US" sz="3600" b="1" dirty="0">
                <a:solidFill>
                  <a:schemeClr val="accent1"/>
                </a:solidFill>
              </a:rPr>
              <a:t>The Advanced Trauma Life Support  (ATLS) was therefore created initially in the USA and rapidly taken up globally.</a:t>
            </a:r>
          </a:p>
          <a:p>
            <a:pPr algn="just">
              <a:buFont typeface="Wingdings" pitchFamily="2" charset="2"/>
              <a:buChar char="§䖜䀑䒐䀑"/>
            </a:pPr>
            <a:r>
              <a:rPr lang="en-US" sz="3600" b="1" dirty="0">
                <a:solidFill>
                  <a:schemeClr val="accent1"/>
                </a:solidFill>
              </a:rPr>
              <a:t> At present over 150 countries worldwide are actively providing the ATLS course to their physician.</a:t>
            </a:r>
          </a:p>
        </p:txBody>
      </p:sp>
    </p:spTree>
    <p:extLst>
      <p:ext uri="{BB962C8B-B14F-4D97-AF65-F5344CB8AC3E}">
        <p14:creationId xmlns:p14="http://schemas.microsoft.com/office/powerpoint/2010/main" val="3294925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0BF397-B359-864D-A56C-475B140F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4" y="384341"/>
            <a:ext cx="10611184" cy="58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77C791-8933-5542-AC1F-8152AB04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3" y="116974"/>
            <a:ext cx="10577762" cy="65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22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B6FB82-E5CA-1D41-8D98-A4341712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90" y="1"/>
            <a:ext cx="10293684" cy="66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19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FD2C-D8EE-614E-978F-23F9908F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42" y="217237"/>
            <a:ext cx="10515600" cy="768684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CIRCULATION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668DEEC-6BE6-B54A-A1F5-27B5D6A66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474" y="985922"/>
            <a:ext cx="11496842" cy="57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3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79E5-88C4-5649-ADCD-299017CA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4" y="167105"/>
            <a:ext cx="10515600" cy="1038977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CIRCULATION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AC468D1-D7BD-B545-9333-8B1DF010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32" y="1206082"/>
            <a:ext cx="11647235" cy="55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3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27FA5-561A-FB4B-B250-02B81A62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26"/>
            <a:ext cx="10515600" cy="835527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CIRCULATION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82F7B2F-F9F3-4D4D-9E16-2D33D492C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68" y="1036053"/>
            <a:ext cx="11580395" cy="55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765B9-7C16-2E46-B8C0-08EE3707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05"/>
            <a:ext cx="10515600" cy="90236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CIRCULATION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A7BB8FF-A500-874E-A96A-7D769924A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53" y="1069474"/>
            <a:ext cx="11313026" cy="53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1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CDD3F-306F-5A4C-A5BA-61506E85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90" y="1"/>
            <a:ext cx="10515600" cy="902368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DISABILITY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4440C6C-5FF9-4642-8DA5-99A8C504C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711" y="902368"/>
            <a:ext cx="11179342" cy="59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80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75127-5CC5-0549-BAA5-19BD4ADB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3158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DISABILITY</a:t>
            </a:r>
            <a:r>
              <a:rPr lang="en-US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8B1DA4E-11F5-034F-AC82-0305DD6CC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737" y="935790"/>
            <a:ext cx="8388684" cy="5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7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30A70-6052-7544-98BD-196B263A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37"/>
            <a:ext cx="10515600" cy="938714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DISABILITY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E85E44B-C61A-A74B-B18B-37D0F3EA5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21" y="1155951"/>
            <a:ext cx="11663947" cy="5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xmlns="" id="{4D55D57C-2B3C-8F46-9DCC-A3F1B0CB9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0395" y="735264"/>
            <a:ext cx="5430920" cy="526381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02C9672D-2670-AB41-B99D-F678C2F197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947" y="735263"/>
            <a:ext cx="5999079" cy="52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1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B3A52-FF88-A14D-801F-BE8CDC15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59"/>
            <a:ext cx="10515600" cy="885658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EXPOSURE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06A80A1-289D-B846-99A9-5D850CF20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63" y="1136317"/>
            <a:ext cx="11262895" cy="52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8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5D2F1-2AF1-E54F-ACAC-C48F13D2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2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4- ADJUNCTS TO PRIMARY SURVEY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4B25DCC-85C9-D945-8BF8-72132F8B2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05" y="1102896"/>
            <a:ext cx="11430000" cy="55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6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3FAE74-D152-FC42-A6B4-293C397D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1" y="116974"/>
            <a:ext cx="10978815" cy="66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6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C05F1-6977-AE4A-9668-0FEA2094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84"/>
            <a:ext cx="10515600" cy="87187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5- SECONDARY  SURVEY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91E8BEB-7DB5-D548-AAD2-7B3784E69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68" y="1005556"/>
            <a:ext cx="10978816" cy="56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2EAEC-8CE9-6C41-82C7-E85F5D7D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644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SECONDARY SURVEY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0E029C4-D3EA-FD41-A6B4-AE92C1C79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62" y="1336842"/>
            <a:ext cx="11396579" cy="52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01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2A1DD-78D1-8344-AB3B-ED2AE1BC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95" y="0"/>
            <a:ext cx="10515600" cy="90236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SECONDARY SURVEY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BFE822D-A04F-D843-8D04-D5009BA01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63" y="1153026"/>
            <a:ext cx="11496842" cy="55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4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C4763-8138-FA4B-826B-8CFC478B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6- ADJUNCTS TO SECONDARY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C423DE-B5D1-D64E-97BA-71F0938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89"/>
            <a:ext cx="10515600" cy="4996448"/>
          </a:xfrm>
        </p:spPr>
        <p:txBody>
          <a:bodyPr>
            <a:normAutofit/>
          </a:bodyPr>
          <a:lstStyle/>
          <a:p>
            <a:pPr algn="just"/>
            <a:r>
              <a:rPr lang="en-US" sz="4400" b="1" dirty="0"/>
              <a:t>Include additional X-rays, CT scans, Extremity X- ray, Endoscopy, Ultrasound and all other s special procedures.</a:t>
            </a:r>
          </a:p>
        </p:txBody>
      </p:sp>
    </p:spTree>
    <p:extLst>
      <p:ext uri="{BB962C8B-B14F-4D97-AF65-F5344CB8AC3E}">
        <p14:creationId xmlns:p14="http://schemas.microsoft.com/office/powerpoint/2010/main" val="3375234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B0FD3-8979-F549-9F7A-20C39C0A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7- RE-EVALUATION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679FB-4267-4743-B0AD-28030ADF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ꖜ䀩꒐䀩"/>
            </a:pPr>
            <a:r>
              <a:rPr lang="en-US" sz="4400" b="1" dirty="0"/>
              <a:t> Adult urine out put 0.5 ml/ kg/ hr.</a:t>
            </a:r>
          </a:p>
          <a:p>
            <a:pPr>
              <a:buFont typeface="Wingdings" pitchFamily="2" charset="2"/>
              <a:buChar char="§ꖜ䀩꒐䀩"/>
            </a:pPr>
            <a:r>
              <a:rPr lang="en-US" sz="4400" b="1" dirty="0"/>
              <a:t> Pediatric urine out put 1 ml/ kg / hr.</a:t>
            </a:r>
          </a:p>
          <a:p>
            <a:pPr>
              <a:buFont typeface="Wingdings" pitchFamily="2" charset="2"/>
              <a:buChar char="§ꖜ䀩꒐䀩"/>
            </a:pPr>
            <a:r>
              <a:rPr lang="en-US" sz="4400" b="1" dirty="0"/>
              <a:t>Pain relief by effective analgesia.</a:t>
            </a:r>
          </a:p>
        </p:txBody>
      </p:sp>
    </p:spTree>
    <p:extLst>
      <p:ext uri="{BB962C8B-B14F-4D97-AF65-F5344CB8AC3E}">
        <p14:creationId xmlns:p14="http://schemas.microsoft.com/office/powerpoint/2010/main" val="2933039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2D8E8-CB8F-B64B-A66A-3C04AA14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27"/>
            <a:ext cx="10515600" cy="86894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DEFINITIVE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F5CE60-100A-1A48-A690-589B4FC1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069474"/>
            <a:ext cx="11480131" cy="541420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斜䀙撐䀙"/>
            </a:pP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1"/>
                </a:solidFill>
              </a:rPr>
              <a:t>Secondary Survey followed by radiographic evaluation</a:t>
            </a:r>
          </a:p>
          <a:p>
            <a:pPr>
              <a:buFont typeface="Wingdings" pitchFamily="2" charset="2"/>
              <a:buChar char="Ø斜䀙撐䀙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  </a:t>
            </a:r>
            <a:r>
              <a:rPr lang="en-US" sz="3600" b="1" dirty="0">
                <a:solidFill>
                  <a:srgbClr val="C00000"/>
                </a:solidFill>
              </a:rPr>
              <a:t>CT scan</a:t>
            </a:r>
          </a:p>
          <a:p>
            <a:pPr>
              <a:buFont typeface="Wingdings" pitchFamily="2" charset="2"/>
              <a:buChar char="Ø斜䀙撐䀙"/>
            </a:pPr>
            <a:r>
              <a:rPr lang="en-US" sz="3600" b="1" dirty="0">
                <a:solidFill>
                  <a:srgbClr val="C00000"/>
                </a:solidFill>
              </a:rPr>
              <a:t>   Consultation:  </a:t>
            </a:r>
            <a:r>
              <a:rPr lang="en-US" sz="3600" dirty="0"/>
              <a:t>  -Neurosurgery - Orthopedic surgery                     -Vascular surgery                                                      </a:t>
            </a:r>
          </a:p>
          <a:p>
            <a:pPr>
              <a:buFont typeface="Wingdings" pitchFamily="2" charset="2"/>
              <a:buChar char="§斜䀙撐䀙"/>
            </a:pPr>
            <a:endParaRPr lang="en-US" sz="3600" dirty="0"/>
          </a:p>
          <a:p>
            <a:pPr>
              <a:buFont typeface="Wingdings" pitchFamily="2" charset="2"/>
              <a:buChar char="§斜䀙撐䀙"/>
            </a:pPr>
            <a:r>
              <a:rPr lang="en-US" dirty="0"/>
              <a:t>  </a:t>
            </a:r>
            <a:r>
              <a:rPr lang="en-US" sz="4000" b="1" dirty="0">
                <a:solidFill>
                  <a:schemeClr val="accent1"/>
                </a:solidFill>
              </a:rPr>
              <a:t>Transfer to definitive care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itchFamily="2" charset="2"/>
              <a:buChar char="Ø斜䀙撐䀙"/>
            </a:pPr>
            <a:r>
              <a:rPr lang="en-US" sz="3600" b="1" dirty="0">
                <a:solidFill>
                  <a:srgbClr val="C00000"/>
                </a:solidFill>
              </a:rPr>
              <a:t> Operating theater </a:t>
            </a:r>
          </a:p>
          <a:p>
            <a:pPr>
              <a:buFont typeface="Wingdings" pitchFamily="2" charset="2"/>
              <a:buChar char="Ø斜䀙撐䀙"/>
            </a:pPr>
            <a:r>
              <a:rPr lang="en-US" sz="3600" b="1" dirty="0">
                <a:solidFill>
                  <a:srgbClr val="C00000"/>
                </a:solidFill>
              </a:rPr>
              <a:t> ICU</a:t>
            </a:r>
          </a:p>
          <a:p>
            <a:pPr>
              <a:buFont typeface="Wingdings" pitchFamily="2" charset="2"/>
              <a:buChar char="Ø斜䀙撐䀙"/>
            </a:pPr>
            <a:r>
              <a:rPr lang="en-US" sz="3600" b="1" dirty="0">
                <a:solidFill>
                  <a:srgbClr val="C00000"/>
                </a:solidFill>
              </a:rPr>
              <a:t>  Higher level facility  </a:t>
            </a:r>
          </a:p>
          <a:p>
            <a:pPr>
              <a:buFont typeface="Wingdings" pitchFamily="2" charset="2"/>
              <a:buChar char="§斜䀙撐䀙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57B6F269-8746-7544-BB04-5EBB19FA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ATLS COURSE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572B2D93-EFD2-5B41-BACF-9B1F84EAF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1570789"/>
            <a:ext cx="10718799" cy="50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8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6FAC5-9A9C-8E46-A3BC-F2C6043D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05"/>
            <a:ext cx="10515600" cy="81881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Advanced Trauma Life Support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CA5F7D2-EFF9-CB48-98D5-50E11F231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68" y="985920"/>
            <a:ext cx="11597106" cy="56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8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11BE3-23A7-2F4F-AF30-DD8E9A76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12" y="133684"/>
            <a:ext cx="10515600" cy="65171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Basics of Trauma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330E83-58E6-2941-8216-6F3E3495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94" y="935788"/>
            <a:ext cx="11838406" cy="592221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Preparation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Triage.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Primary Survey and Resuscitation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Adjuncts to primary survey.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Secondary Survey.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Adjuncts to secondary survey.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Continued post- Resuscitation monitoring and reevaluation.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Definite Care.</a:t>
            </a:r>
          </a:p>
        </p:txBody>
      </p:sp>
    </p:spTree>
    <p:extLst>
      <p:ext uri="{BB962C8B-B14F-4D97-AF65-F5344CB8AC3E}">
        <p14:creationId xmlns:p14="http://schemas.microsoft.com/office/powerpoint/2010/main" val="87673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A1EA8-A624-B143-9C6A-39EAF266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95"/>
            <a:ext cx="10515600" cy="86894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800" b="1" dirty="0">
                <a:solidFill>
                  <a:srgbClr val="C00000"/>
                </a:solidFill>
              </a:rPr>
              <a:t>PREPARATIONS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7185D2-6678-2141-BDE6-EE5675AF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902368"/>
            <a:ext cx="11747499" cy="57651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ꖜ䀩꒐䀩"/>
            </a:pPr>
            <a:r>
              <a:rPr lang="en-US" sz="4400" b="1" dirty="0">
                <a:solidFill>
                  <a:schemeClr val="accent1"/>
                </a:solidFill>
              </a:rPr>
              <a:t> A- Pre- Hospital Phase.</a:t>
            </a:r>
          </a:p>
          <a:p>
            <a:pPr>
              <a:buFont typeface="Wingdings" pitchFamily="2" charset="2"/>
              <a:buChar char="Øꖜ䀩꒐䀩"/>
            </a:pPr>
            <a:r>
              <a:rPr lang="en-US" sz="3600" b="1" dirty="0"/>
              <a:t> Receiving hospital is notified first.</a:t>
            </a:r>
          </a:p>
          <a:p>
            <a:pPr>
              <a:buFont typeface="Wingdings" pitchFamily="2" charset="2"/>
              <a:buChar char="Øꖜ䀩꒐䀩"/>
            </a:pPr>
            <a:r>
              <a:rPr lang="en-US" sz="3600" b="1" dirty="0"/>
              <a:t> Send to the closest , appropriate facility.</a:t>
            </a:r>
          </a:p>
          <a:p>
            <a:pPr>
              <a:buFont typeface="Wingdings" pitchFamily="2" charset="2"/>
              <a:buChar char="§ꖜ䀩꒐䀩"/>
            </a:pPr>
            <a:r>
              <a:rPr lang="en-US" sz="36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B- In Hospital Phase. </a:t>
            </a:r>
          </a:p>
          <a:p>
            <a:pPr>
              <a:buFont typeface="Wingdings" pitchFamily="2" charset="2"/>
              <a:buChar char="Øꖜ䀩꒐䀩"/>
            </a:pPr>
            <a:r>
              <a:rPr lang="en-US" sz="3600" b="1" dirty="0"/>
              <a:t> Advanced planning for the trauma patient arrival.</a:t>
            </a:r>
          </a:p>
          <a:p>
            <a:pPr>
              <a:buFont typeface="Wingdings" pitchFamily="2" charset="2"/>
              <a:buChar char="Øꖜ䀩꒐䀩"/>
            </a:pPr>
            <a:r>
              <a:rPr lang="en-US" sz="3600" b="1" dirty="0"/>
              <a:t> Method to call extra- medical assistance.</a:t>
            </a:r>
          </a:p>
          <a:p>
            <a:pPr>
              <a:buFont typeface="Wingdings" pitchFamily="2" charset="2"/>
              <a:buChar char="Øꖜ䀩꒐䀩"/>
            </a:pPr>
            <a:r>
              <a:rPr lang="en-US" sz="3600" b="1" dirty="0"/>
              <a:t>Transfer agreement with verified  trauma center established.</a:t>
            </a:r>
          </a:p>
          <a:p>
            <a:pPr>
              <a:buFont typeface="Wingdings" pitchFamily="2" charset="2"/>
              <a:buChar char="Øꖜ䀩꒐䀩"/>
            </a:pPr>
            <a:r>
              <a:rPr lang="en-US" sz="3600" b="1" dirty="0"/>
              <a:t>Protect from communicable diseases.</a:t>
            </a:r>
          </a:p>
        </p:txBody>
      </p:sp>
    </p:spTree>
    <p:extLst>
      <p:ext uri="{BB962C8B-B14F-4D97-AF65-F5344CB8AC3E}">
        <p14:creationId xmlns:p14="http://schemas.microsoft.com/office/powerpoint/2010/main" val="2991212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مخصص</PresentationFormat>
  <Paragraphs>82</Paragraphs>
  <Slides>58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59" baseType="lpstr">
      <vt:lpstr>Office Theme</vt:lpstr>
      <vt:lpstr>Accident and Life Support Advanced Trauma Life Support (ATLS)</vt:lpstr>
      <vt:lpstr>عرض تقديمي في PowerPoint</vt:lpstr>
      <vt:lpstr>ATLS History </vt:lpstr>
      <vt:lpstr>عرض تقديمي في PowerPoint</vt:lpstr>
      <vt:lpstr>عرض تقديمي في PowerPoint</vt:lpstr>
      <vt:lpstr>ATLS COURSE </vt:lpstr>
      <vt:lpstr>Advanced Trauma Life Support</vt:lpstr>
      <vt:lpstr>Basics of Trauma Assessment</vt:lpstr>
      <vt:lpstr>PREPARATIONS </vt:lpstr>
      <vt:lpstr>1-TRIAGE</vt:lpstr>
      <vt:lpstr>2- TRIAGE</vt:lpstr>
      <vt:lpstr>عرض تقديمي في PowerPoint</vt:lpstr>
      <vt:lpstr>عرض تقديمي في PowerPoint</vt:lpstr>
      <vt:lpstr>عرض تقديمي في PowerPoint</vt:lpstr>
      <vt:lpstr> Field Triage – Color Coding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PRIMARY SURVEY</vt:lpstr>
      <vt:lpstr>3- PRIMARY SURVEY</vt:lpstr>
      <vt:lpstr>عرض تقديمي في PowerPoint</vt:lpstr>
      <vt:lpstr>Airway Management</vt:lpstr>
      <vt:lpstr>Protection of Spinal Cord</vt:lpstr>
      <vt:lpstr>عرض تقديمي في PowerPoint</vt:lpstr>
      <vt:lpstr>Airway Management </vt:lpstr>
      <vt:lpstr>Airway management </vt:lpstr>
      <vt:lpstr>Airway management </vt:lpstr>
      <vt:lpstr>Airway management </vt:lpstr>
      <vt:lpstr>Endotracheal Intubation</vt:lpstr>
      <vt:lpstr>Airway management </vt:lpstr>
      <vt:lpstr>BREATHING and VENTILATION </vt:lpstr>
      <vt:lpstr>BREATHING and VENTILATION </vt:lpstr>
      <vt:lpstr>BREATHING and VENTILATION </vt:lpstr>
      <vt:lpstr>BREATHING and VENTILATION </vt:lpstr>
      <vt:lpstr>BREATHING and VENTILATION </vt:lpstr>
      <vt:lpstr>BREATHING and VENTILATION </vt:lpstr>
      <vt:lpstr>عرض تقديمي في PowerPoint</vt:lpstr>
      <vt:lpstr>عرض تقديمي في PowerPoint</vt:lpstr>
      <vt:lpstr>عرض تقديمي في PowerPoint</vt:lpstr>
      <vt:lpstr>CIRCULATION </vt:lpstr>
      <vt:lpstr>CIRCULATION </vt:lpstr>
      <vt:lpstr>CIRCULATION </vt:lpstr>
      <vt:lpstr>CIRCULATION </vt:lpstr>
      <vt:lpstr>DISABILITY </vt:lpstr>
      <vt:lpstr>DISABILITY </vt:lpstr>
      <vt:lpstr>DISABILITY </vt:lpstr>
      <vt:lpstr>EXPOSURE </vt:lpstr>
      <vt:lpstr>4- ADJUNCTS TO PRIMARY SURVEY </vt:lpstr>
      <vt:lpstr>عرض تقديمي في PowerPoint</vt:lpstr>
      <vt:lpstr>5- SECONDARY  SURVEY </vt:lpstr>
      <vt:lpstr>SECONDARY SURVEY </vt:lpstr>
      <vt:lpstr>SECONDARY SURVEY </vt:lpstr>
      <vt:lpstr>6- ADJUNCTS TO SECONDARY SURVEY </vt:lpstr>
      <vt:lpstr>7- RE-EVALUATION </vt:lpstr>
      <vt:lpstr>DEFINITIVE CARE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and Life Support Advanced Trauma Life Support (ATLS)</dc:title>
  <cp:lastModifiedBy>DR.Ahmed Saker 2o1O</cp:lastModifiedBy>
  <cp:revision>10</cp:revision>
  <dcterms:modified xsi:type="dcterms:W3CDTF">2019-04-06T19:18:21Z</dcterms:modified>
</cp:coreProperties>
</file>